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99" r:id="rId4"/>
    <p:sldId id="289" r:id="rId5"/>
    <p:sldId id="267" r:id="rId6"/>
    <p:sldId id="266" r:id="rId7"/>
    <p:sldId id="269" r:id="rId8"/>
    <p:sldId id="303" r:id="rId9"/>
    <p:sldId id="268" r:id="rId10"/>
    <p:sldId id="282" r:id="rId11"/>
    <p:sldId id="305" r:id="rId12"/>
    <p:sldId id="280" r:id="rId13"/>
    <p:sldId id="281" r:id="rId14"/>
    <p:sldId id="262" r:id="rId15"/>
    <p:sldId id="261" r:id="rId16"/>
    <p:sldId id="27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7964" autoAdjust="0"/>
  </p:normalViewPr>
  <p:slideViewPr>
    <p:cSldViewPr>
      <p:cViewPr varScale="1">
        <p:scale>
          <a:sx n="114" d="100"/>
          <a:sy n="114" d="100"/>
        </p:scale>
        <p:origin x="492"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9</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10</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11</a:t>
            </a:fld>
            <a:endParaRPr lang="zh-CN" altLang="en-US"/>
          </a:p>
        </p:txBody>
      </p:sp>
    </p:spTree>
    <p:extLst>
      <p:ext uri="{BB962C8B-B14F-4D97-AF65-F5344CB8AC3E}">
        <p14:creationId xmlns:p14="http://schemas.microsoft.com/office/powerpoint/2010/main" val="50278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image" Target="../media/image15.emf"/><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4.emf"/><Relationship Id="rId10"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8.w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算法所得最优模型的泛化能力验证</a:t>
            </a:r>
            <a:endParaRPr lang="en-US" altLang="zh-CN" b="1" dirty="0"/>
          </a:p>
        </p:txBody>
      </p:sp>
      <p:pic>
        <p:nvPicPr>
          <p:cNvPr id="17" name="图片 16" descr="图表, 折线图&#10;&#10;描述已自动生成">
            <a:extLst>
              <a:ext uri="{FF2B5EF4-FFF2-40B4-BE49-F238E27FC236}">
                <a16:creationId xmlns:a16="http://schemas.microsoft.com/office/drawing/2014/main" id="{5F856DB8-E2EC-45B0-88F0-3E8093CD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57" y="4055568"/>
            <a:ext cx="2666667" cy="2000000"/>
          </a:xfrm>
          <a:prstGeom prst="rect">
            <a:avLst/>
          </a:prstGeom>
        </p:spPr>
      </p:pic>
      <p:pic>
        <p:nvPicPr>
          <p:cNvPr id="19" name="图片 18" descr="图表, 条形图&#10;&#10;描述已自动生成">
            <a:extLst>
              <a:ext uri="{FF2B5EF4-FFF2-40B4-BE49-F238E27FC236}">
                <a16:creationId xmlns:a16="http://schemas.microsoft.com/office/drawing/2014/main" id="{5CB73567-97FC-45A2-9E76-D6D2C6C35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42" y="4055568"/>
            <a:ext cx="2666667" cy="2000000"/>
          </a:xfrm>
          <a:prstGeom prst="rect">
            <a:avLst/>
          </a:prstGeom>
        </p:spPr>
      </p:pic>
      <p:pic>
        <p:nvPicPr>
          <p:cNvPr id="21" name="图片 20" descr="图表, 散点图&#10;&#10;描述已自动生成">
            <a:extLst>
              <a:ext uri="{FF2B5EF4-FFF2-40B4-BE49-F238E27FC236}">
                <a16:creationId xmlns:a16="http://schemas.microsoft.com/office/drawing/2014/main" id="{07E81265-5D66-4912-9B32-077A345377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544" y="1803110"/>
            <a:ext cx="2666780" cy="1999323"/>
          </a:xfrm>
          <a:prstGeom prst="rect">
            <a:avLst/>
          </a:prstGeom>
        </p:spPr>
      </p:pic>
      <p:pic>
        <p:nvPicPr>
          <p:cNvPr id="23" name="图片 22" descr="图表, 折线图&#10;&#10;描述已自动生成">
            <a:extLst>
              <a:ext uri="{FF2B5EF4-FFF2-40B4-BE49-F238E27FC236}">
                <a16:creationId xmlns:a16="http://schemas.microsoft.com/office/drawing/2014/main" id="{B9397CCB-F4A4-4AF5-B2D9-652F96837C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443" y="1802433"/>
            <a:ext cx="2666667" cy="2000000"/>
          </a:xfrm>
          <a:prstGeom prst="rect">
            <a:avLst/>
          </a:prstGeom>
        </p:spPr>
      </p:pic>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079432" y="3793780"/>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5568"/>
            <a:ext cx="720080" cy="307777"/>
          </a:xfrm>
          <a:prstGeom prst="rect">
            <a:avLst/>
          </a:prstGeom>
          <a:noFill/>
        </p:spPr>
        <p:txBody>
          <a:bodyPr wrap="square" rtlCol="0">
            <a:spAutoFit/>
          </a:bodyPr>
          <a:lstStyle/>
          <a:p>
            <a:r>
              <a:rPr lang="zh-CN" altLang="en-US" sz="1400" dirty="0"/>
              <a:t>图三</a:t>
            </a:r>
          </a:p>
        </p:txBody>
      </p:sp>
      <p:sp>
        <p:nvSpPr>
          <p:cNvPr id="29" name="文本框 28">
            <a:extLst>
              <a:ext uri="{FF2B5EF4-FFF2-40B4-BE49-F238E27FC236}">
                <a16:creationId xmlns:a16="http://schemas.microsoft.com/office/drawing/2014/main" id="{F2EE3107-FE40-4D74-A9DC-8FED8CD99021}"/>
              </a:ext>
            </a:extLst>
          </p:cNvPr>
          <p:cNvSpPr txBox="1"/>
          <p:nvPr/>
        </p:nvSpPr>
        <p:spPr>
          <a:xfrm>
            <a:off x="7079432" y="605556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F97F85CC-F96C-407D-A8D3-55374259844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7195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泊松模型过拟合</a:t>
            </a:r>
            <a:r>
              <a:rPr lang="en-US" altLang="zh-CN" b="1" dirty="0"/>
              <a:t>/</a:t>
            </a:r>
            <a:r>
              <a:rPr lang="zh-CN" altLang="en-US" b="1" dirty="0"/>
              <a:t>欠拟合对分类性能影响</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285374" y="3741553"/>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44890"/>
            <a:ext cx="720080" cy="307777"/>
          </a:xfrm>
          <a:prstGeom prst="rect">
            <a:avLst/>
          </a:prstGeom>
          <a:noFill/>
        </p:spPr>
        <p:txBody>
          <a:bodyPr wrap="square" rtlCol="0">
            <a:spAutoFit/>
          </a:bodyPr>
          <a:lstStyle/>
          <a:p>
            <a:r>
              <a:rPr lang="zh-CN" altLang="en-US" sz="1400" dirty="0"/>
              <a:t>图三</a:t>
            </a:r>
          </a:p>
        </p:txBody>
      </p:sp>
      <p:pic>
        <p:nvPicPr>
          <p:cNvPr id="17" name="图片 16" descr="图表, 直方图&#10;&#10;描述已自动生成">
            <a:extLst>
              <a:ext uri="{FF2B5EF4-FFF2-40B4-BE49-F238E27FC236}">
                <a16:creationId xmlns:a16="http://schemas.microsoft.com/office/drawing/2014/main" id="{D71F2AB5-8F38-4579-90EE-EDD70194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4228" y="1716153"/>
            <a:ext cx="2666780" cy="1999323"/>
          </a:xfrm>
          <a:prstGeom prst="rect">
            <a:avLst/>
          </a:prstGeom>
        </p:spPr>
      </p:pic>
      <p:pic>
        <p:nvPicPr>
          <p:cNvPr id="19" name="图片 18" descr="图表, 条形图&#10;&#10;描述已自动生成">
            <a:extLst>
              <a:ext uri="{FF2B5EF4-FFF2-40B4-BE49-F238E27FC236}">
                <a16:creationId xmlns:a16="http://schemas.microsoft.com/office/drawing/2014/main" id="{A240E301-010D-4B2C-B4A8-5AB81F2BF1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544" y="4064845"/>
            <a:ext cx="2666780" cy="1999323"/>
          </a:xfrm>
          <a:prstGeom prst="rect">
            <a:avLst/>
          </a:prstGeom>
        </p:spPr>
      </p:pic>
      <p:pic>
        <p:nvPicPr>
          <p:cNvPr id="21" name="图片 20" descr="图表, 散点图&#10;&#10;描述已自动生成">
            <a:extLst>
              <a:ext uri="{FF2B5EF4-FFF2-40B4-BE49-F238E27FC236}">
                <a16:creationId xmlns:a16="http://schemas.microsoft.com/office/drawing/2014/main" id="{D6676917-4EB8-4FA2-9D64-66D9059C27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742230"/>
            <a:ext cx="2666780" cy="1999323"/>
          </a:xfrm>
          <a:prstGeom prst="rect">
            <a:avLst/>
          </a:prstGeom>
        </p:spPr>
      </p:pic>
      <p:pic>
        <p:nvPicPr>
          <p:cNvPr id="23" name="图片 22" descr="图表, 条形图&#10;&#10;描述已自动生成">
            <a:extLst>
              <a:ext uri="{FF2B5EF4-FFF2-40B4-BE49-F238E27FC236}">
                <a16:creationId xmlns:a16="http://schemas.microsoft.com/office/drawing/2014/main" id="{C998E5C6-67BD-4F8C-90FD-29C978CF92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4049330"/>
            <a:ext cx="2666780" cy="1999323"/>
          </a:xfrm>
          <a:prstGeom prst="rect">
            <a:avLst/>
          </a:prstGeom>
        </p:spPr>
      </p:pic>
      <p:sp>
        <p:nvSpPr>
          <p:cNvPr id="29" name="文本框 28">
            <a:extLst>
              <a:ext uri="{FF2B5EF4-FFF2-40B4-BE49-F238E27FC236}">
                <a16:creationId xmlns:a16="http://schemas.microsoft.com/office/drawing/2014/main" id="{B8718A12-FB87-4A31-949F-E889B511C79E}"/>
              </a:ext>
            </a:extLst>
          </p:cNvPr>
          <p:cNvSpPr txBox="1"/>
          <p:nvPr/>
        </p:nvSpPr>
        <p:spPr>
          <a:xfrm>
            <a:off x="7285374" y="604112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06933354-1F2C-466A-8534-C17E6E57730A}"/>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5266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052909" cy="2308324"/>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建立</a:t>
            </a:r>
            <a:r>
              <a:rPr lang="en-US" altLang="zh-CN" sz="2400" b="1" i="1" dirty="0"/>
              <a:t>IID-cluster</a:t>
            </a:r>
            <a:r>
              <a:rPr lang="zh-CN" altLang="en-US" sz="2400" b="1" dirty="0"/>
              <a:t>混合模型</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引入基于包空间水平和示例空间水平的缺失变量</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尝试将基于示例水平模型的</a:t>
            </a:r>
            <a:r>
              <a:rPr lang="en-US" altLang="zh-CN" sz="2400" b="1" dirty="0"/>
              <a:t>EM</a:t>
            </a:r>
            <a:r>
              <a:rPr lang="zh-CN" altLang="en-US" sz="2400" b="1" dirty="0"/>
              <a:t>算法扩展到基于包水平模型</a:t>
            </a:r>
            <a:endParaRPr lang="en-US" altLang="zh-CN" sz="2400" b="1" dirty="0"/>
          </a:p>
        </p:txBody>
      </p:sp>
      <p:graphicFrame>
        <p:nvGraphicFramePr>
          <p:cNvPr id="6" name="表格 5">
            <a:extLst>
              <a:ext uri="{FF2B5EF4-FFF2-40B4-BE49-F238E27FC236}">
                <a16:creationId xmlns:a16="http://schemas.microsoft.com/office/drawing/2014/main" id="{66A08F9B-4FBF-4C08-BA7E-2755D03E6704}"/>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733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6548853" cy="293759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通过概率无向图模型来描述点模式各点间的相关性</a:t>
            </a:r>
            <a:endParaRPr lang="en-US" altLang="zh-CN" sz="2400" b="1" dirty="0"/>
          </a:p>
          <a:p>
            <a:pPr marL="285750" indent="-285750">
              <a:lnSpc>
                <a:spcPct val="200000"/>
              </a:lnSpc>
              <a:buFont typeface="Wingdings" panose="05000000000000000000" pitchFamily="2" charset="2"/>
              <a:buChar char="p"/>
            </a:pPr>
            <a:r>
              <a:rPr lang="zh-CN" altLang="en-US" sz="2400" b="1" dirty="0"/>
              <a:t>根据</a:t>
            </a:r>
            <a:r>
              <a:rPr lang="en-US" altLang="zh-CN" sz="2400" b="1" dirty="0"/>
              <a:t>Hammersley-Clifford</a:t>
            </a:r>
            <a:r>
              <a:rPr lang="zh-CN" altLang="zh-CN" sz="2400" b="1" dirty="0"/>
              <a:t>定理</a:t>
            </a:r>
            <a:r>
              <a:rPr lang="zh-CN" altLang="en-US" sz="2400" b="1" dirty="0"/>
              <a:t>，用无向图中最大团的能量函数描表述概率无向图</a:t>
            </a:r>
            <a:endParaRPr lang="en-US" altLang="zh-CN" sz="2400" b="1" dirty="0"/>
          </a:p>
        </p:txBody>
      </p:sp>
      <p:graphicFrame>
        <p:nvGraphicFramePr>
          <p:cNvPr id="6" name="表格 5">
            <a:extLst>
              <a:ext uri="{FF2B5EF4-FFF2-40B4-BE49-F238E27FC236}">
                <a16:creationId xmlns:a16="http://schemas.microsoft.com/office/drawing/2014/main" id="{8039302B-A0D7-42D6-ACE6-73AD9AC0611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31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40118174"/>
              </p:ext>
            </p:extLst>
          </p:nvPr>
        </p:nvGraphicFramePr>
        <p:xfrm>
          <a:off x="1847528" y="548680"/>
          <a:ext cx="7245175" cy="662400"/>
        </p:xfrm>
        <a:graphic>
          <a:graphicData uri="http://schemas.openxmlformats.org/drawingml/2006/table">
            <a:tbl>
              <a:tblPr firstRow="1" bandRow="1">
                <a:tableStyleId>{5C22544A-7EE6-4342-B048-85BDC9FD1C3A}</a:tableStyleId>
              </a:tblPr>
              <a:tblGrid>
                <a:gridCol w="2441580">
                  <a:extLst>
                    <a:ext uri="{9D8B030D-6E8A-4147-A177-3AD203B41FA5}">
                      <a16:colId xmlns:a16="http://schemas.microsoft.com/office/drawing/2014/main" val="1550869986"/>
                    </a:ext>
                  </a:extLst>
                </a:gridCol>
                <a:gridCol w="1181007">
                  <a:extLst>
                    <a:ext uri="{9D8B030D-6E8A-4147-A177-3AD203B41FA5}">
                      <a16:colId xmlns:a16="http://schemas.microsoft.com/office/drawing/2014/main" val="20001"/>
                    </a:ext>
                  </a:extLst>
                </a:gridCol>
                <a:gridCol w="1811294">
                  <a:extLst>
                    <a:ext uri="{9D8B030D-6E8A-4147-A177-3AD203B41FA5}">
                      <a16:colId xmlns:a16="http://schemas.microsoft.com/office/drawing/2014/main" val="20002"/>
                    </a:ext>
                  </a:extLst>
                </a:gridCol>
                <a:gridCol w="1811294">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3</a:t>
            </a:r>
            <a:r>
              <a:rPr lang="zh-CN" altLang="en-US" sz="1600" dirty="0">
                <a:solidFill>
                  <a:srgbClr val="000000"/>
                </a:solidFill>
                <a:latin typeface="华文新魏" pitchFamily="2" charset="-122"/>
                <a:ea typeface="华文新魏" pitchFamily="2" charset="-122"/>
              </a:rPr>
              <a:t>部分</a:t>
            </a: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626802214"/>
              </p:ext>
            </p:extLst>
          </p:nvPr>
        </p:nvGraphicFramePr>
        <p:xfrm>
          <a:off x="1559496" y="692696"/>
          <a:ext cx="7632848" cy="6624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92188">
                  <a:extLst>
                    <a:ext uri="{9D8B030D-6E8A-4147-A177-3AD203B41FA5}">
                      <a16:colId xmlns:a16="http://schemas.microsoft.com/office/drawing/2014/main" val="20003"/>
                    </a:ext>
                  </a:extLst>
                </a:gridCol>
                <a:gridCol w="1908212">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论文结构</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研究进展</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05470D76-5FA8-4B34-BFB1-74BE42556464}"/>
              </a:ext>
            </a:extLst>
          </p:cNvPr>
          <p:cNvSpPr txBox="1"/>
          <p:nvPr/>
        </p:nvSpPr>
        <p:spPr>
          <a:xfrm>
            <a:off x="1847528" y="1988840"/>
            <a:ext cx="6156960" cy="1680140"/>
          </a:xfrm>
          <a:prstGeom prst="rect">
            <a:avLst/>
          </a:prstGeom>
          <a:noFill/>
        </p:spPr>
        <p:txBody>
          <a:bodyPr wrap="square">
            <a:spAutoFit/>
          </a:bodyPr>
          <a:lstStyle/>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查阅资料、调研、可行性研究</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en-US" altLang="zh-CN" sz="1800" dirty="0">
              <a:solidFill>
                <a:srgbClr val="000000"/>
              </a:solidFill>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完成研究内容第</a:t>
            </a:r>
            <a:r>
              <a:rPr lang="en-US" altLang="zh-CN" sz="1800" dirty="0">
                <a:solidFill>
                  <a:srgbClr val="000000"/>
                </a:solidFill>
                <a:latin typeface="华文新魏" pitchFamily="2" charset="-122"/>
                <a:ea typeface="华文新魏" pitchFamily="2" charset="-122"/>
              </a:rPr>
              <a:t>1</a:t>
            </a:r>
            <a:r>
              <a:rPr lang="zh-CN" altLang="en-US" sz="1800" dirty="0">
                <a:solidFill>
                  <a:srgbClr val="000000"/>
                </a:solidFill>
                <a:latin typeface="华文新魏" pitchFamily="2" charset="-122"/>
                <a:ea typeface="华文新魏" pitchFamily="2" charset="-122"/>
              </a:rPr>
              <a:t>部分</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zh-CN" altLang="en-US" sz="1800" dirty="0">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dirty="0">
                <a:solidFill>
                  <a:srgbClr val="000000"/>
                </a:solidFill>
                <a:latin typeface="华文新魏" pitchFamily="2" charset="-122"/>
                <a:ea typeface="华文新魏" pitchFamily="2" charset="-122"/>
              </a:rPr>
              <a:t>专利和小论文撰写（</a:t>
            </a:r>
            <a:r>
              <a:rPr lang="zh-CN" altLang="en-US" dirty="0">
                <a:solidFill>
                  <a:srgbClr val="FF0000"/>
                </a:solidFill>
                <a:latin typeface="华文新魏" pitchFamily="2" charset="-122"/>
                <a:ea typeface="华文新魏" pitchFamily="2" charset="-122"/>
              </a:rPr>
              <a:t>进行中</a:t>
            </a:r>
            <a:r>
              <a:rPr lang="zh-CN" altLang="en-US" b="1" dirty="0">
                <a:solidFill>
                  <a:srgbClr val="000000"/>
                </a:solidFill>
                <a:latin typeface="华文新魏" pitchFamily="2" charset="-122"/>
                <a:ea typeface="华文新魏" pitchFamily="2" charset="-122"/>
              </a:rPr>
              <a:t>）</a:t>
            </a:r>
            <a:endParaRPr lang="en-US" altLang="zh-CN" sz="18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87539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3953042" y="2276872"/>
            <a:ext cx="4654608" cy="1107996"/>
          </a:xfrm>
          <a:prstGeom prst="rect">
            <a:avLst/>
          </a:prstGeom>
          <a:noFill/>
        </p:spPr>
        <p:txBody>
          <a:bodyPr wrap="none" lIns="91440" tIns="45720" rIns="91440" bIns="45720">
            <a:spAutoFit/>
          </a:bodyPr>
          <a:lstStyle/>
          <a:p>
            <a:pPr algn="ctr"/>
            <a:r>
              <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Thank You</a:t>
            </a: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37124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graphicFrame>
        <p:nvGraphicFramePr>
          <p:cNvPr id="8" name="表格 7">
            <a:extLst>
              <a:ext uri="{FF2B5EF4-FFF2-40B4-BE49-F238E27FC236}">
                <a16:creationId xmlns:a16="http://schemas.microsoft.com/office/drawing/2014/main" id="{476417FA-CC28-438E-A93F-93758656857E}"/>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而在数据科学中，点模式常常被称作“包”（多示例）。例如：图像的关键点，词袋，稀疏数据集。因此，针对点模式对象的学习算法在本质上就是基于多示例的学习算法。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graphicFrame>
        <p:nvGraphicFramePr>
          <p:cNvPr id="14" name="表格 13">
            <a:extLst>
              <a:ext uri="{FF2B5EF4-FFF2-40B4-BE49-F238E27FC236}">
                <a16:creationId xmlns:a16="http://schemas.microsoft.com/office/drawing/2014/main" id="{1D9938E2-A3E3-47A9-94ED-07D9B78118D1}"/>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62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3957622"/>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包水平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a:t>
            </a:r>
            <a:r>
              <a:rPr lang="zh-CN" altLang="en-US" b="1" kern="100" dirty="0">
                <a:ea typeface="宋体" panose="02010600030101010101" pitchFamily="2" charset="-122"/>
                <a:cs typeface="Times New Roman" panose="02020603050405020304" pitchFamily="18" charset="0"/>
              </a:rPr>
              <a:t>基于模型</a:t>
            </a:r>
            <a:r>
              <a:rPr lang="zh-CN" altLang="en-US" kern="100" dirty="0">
                <a:ea typeface="宋体" panose="02010600030101010101" pitchFamily="2" charset="-122"/>
                <a:cs typeface="Times New Roman" panose="02020603050405020304" pitchFamily="18" charset="0"/>
              </a:rPr>
              <a:t>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3579926124"/>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基于随机点模式模型的</a:t>
            </a:r>
            <a:r>
              <a:rPr lang="en-US" altLang="zh-CN" sz="2000" dirty="0">
                <a:latin typeface="+mj-ea"/>
                <a:ea typeface="+mj-ea"/>
              </a:rPr>
              <a:t>ML</a:t>
            </a:r>
            <a:r>
              <a:rPr lang="zh-CN" altLang="en-US" sz="2000" dirty="0">
                <a:latin typeface="+mj-ea"/>
                <a:ea typeface="+mj-ea"/>
              </a:rPr>
              <a:t>估计算法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基于点模式混合模型的无监督学习算法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graphicFrame>
        <p:nvGraphicFramePr>
          <p:cNvPr id="6" name="表格 5">
            <a:extLst>
              <a:ext uri="{FF2B5EF4-FFF2-40B4-BE49-F238E27FC236}">
                <a16:creationId xmlns:a16="http://schemas.microsoft.com/office/drawing/2014/main" id="{F648031A-D53F-4359-8D1B-63ED88FBEC91}"/>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xmlns="">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5591CB-8D9F-401C-93EC-CE35E745A735}"/>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D241429A-114B-4A9E-A70C-1279E9FA1796}"/>
              </a:ext>
            </a:extLst>
          </p:cNvPr>
          <p:cNvSpPr txBox="1"/>
          <p:nvPr/>
        </p:nvSpPr>
        <p:spPr>
          <a:xfrm>
            <a:off x="1559496" y="1370097"/>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3" name="文本框 2">
            <a:extLst>
              <a:ext uri="{FF2B5EF4-FFF2-40B4-BE49-F238E27FC236}">
                <a16:creationId xmlns:a16="http://schemas.microsoft.com/office/drawing/2014/main" id="{393E2C8B-94B6-45A2-BC76-11D5DD94C0A9}"/>
              </a:ext>
            </a:extLst>
          </p:cNvPr>
          <p:cNvSpPr txBox="1"/>
          <p:nvPr/>
        </p:nvSpPr>
        <p:spPr>
          <a:xfrm>
            <a:off x="1559496" y="1924158"/>
            <a:ext cx="799288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用</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采样的方法，逐步收敛于混合模型的参数后验分布，当混合模型为高斯混合模型时，算法流程如下</a:t>
            </a:r>
            <a:endParaRPr lang="zh-CN" altLang="en-US" dirty="0"/>
          </a:p>
        </p:txBody>
      </p:sp>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65" name="Equation" r:id="rId3" imgW="466360" imgH="276110" progId="Equation.DSMT4">
                  <p:embed/>
                </p:oleObj>
              </mc:Choice>
              <mc:Fallback>
                <p:oleObj name="Equation" r:id="rId3"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66" name="Equation" r:id="rId5" imgW="466360" imgH="276110" progId="Equation.DSMT4">
                  <p:embed/>
                </p:oleObj>
              </mc:Choice>
              <mc:Fallback>
                <p:oleObj name="Equation" r:id="rId5"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67" name="Equation" r:id="rId6" imgW="466360" imgH="276110" progId="Equation.DSMT4">
                  <p:embed/>
                </p:oleObj>
              </mc:Choice>
              <mc:Fallback>
                <p:oleObj name="Equation" r:id="rId6"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68" name="Equation" r:id="rId8" imgW="466360" imgH="276110" progId="Equation.DSMT4">
                  <p:embed/>
                </p:oleObj>
              </mc:Choice>
              <mc:Fallback>
                <p:oleObj name="Equation" r:id="rId8"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269" name="Equation" r:id="rId9" imgW="542647" imgH="466544" progId="Equation.DSMT4">
                  <p:embed/>
                </p:oleObj>
              </mc:Choice>
              <mc:Fallback>
                <p:oleObj name="Equation" r:id="rId9" imgW="542647" imgH="466544" progId="Equation.DSMT4">
                  <p:embed/>
                  <p:pic>
                    <p:nvPicPr>
                      <p:cNvPr id="0" name=""/>
                      <p:cNvPicPr/>
                      <p:nvPr/>
                    </p:nvPicPr>
                    <p:blipFill>
                      <a:blip r:embed="rId10"/>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270" name="Equation" r:id="rId11" imgW="3113383" imgH="466544" progId="Equation.DSMT4">
                  <p:embed/>
                </p:oleObj>
              </mc:Choice>
              <mc:Fallback>
                <p:oleObj name="Equation" r:id="rId11"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271" name="Equation" r:id="rId13" imgW="3113383" imgH="466544" progId="Equation.DSMT4">
                  <p:embed/>
                </p:oleObj>
              </mc:Choice>
              <mc:Fallback>
                <p:oleObj name="Equation" r:id="rId13"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4" name="表格 23">
            <a:extLst>
              <a:ext uri="{FF2B5EF4-FFF2-40B4-BE49-F238E27FC236}">
                <a16:creationId xmlns:a16="http://schemas.microsoft.com/office/drawing/2014/main" id="{F3A5256E-B154-4E39-9EBF-B421A767623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graphicFrame>
        <p:nvGraphicFramePr>
          <p:cNvPr id="2" name="对象 1">
            <a:extLst>
              <a:ext uri="{FF2B5EF4-FFF2-40B4-BE49-F238E27FC236}">
                <a16:creationId xmlns:a16="http://schemas.microsoft.com/office/drawing/2014/main" id="{6F4B00F4-8581-4C65-A300-B0B4971FD997}"/>
              </a:ext>
            </a:extLst>
          </p:cNvPr>
          <p:cNvGraphicFramePr>
            <a:graphicFrameLocks noChangeAspect="1"/>
          </p:cNvGraphicFramePr>
          <p:nvPr>
            <p:extLst>
              <p:ext uri="{D42A27DB-BD31-4B8C-83A1-F6EECF244321}">
                <p14:modId xmlns:p14="http://schemas.microsoft.com/office/powerpoint/2010/main" val="1353365345"/>
              </p:ext>
            </p:extLst>
          </p:nvPr>
        </p:nvGraphicFramePr>
        <p:xfrm>
          <a:off x="1293813" y="3068960"/>
          <a:ext cx="4568825" cy="3011487"/>
        </p:xfrm>
        <a:graphic>
          <a:graphicData uri="http://schemas.openxmlformats.org/presentationml/2006/ole">
            <mc:AlternateContent xmlns:mc="http://schemas.openxmlformats.org/markup-compatibility/2006">
              <mc:Choice xmlns:v="urn:schemas-microsoft-com:vml" Requires="v">
                <p:oleObj spid="_x0000_s3272" name="Equation" r:id="rId14" imgW="4569101" imgH="3011508" progId="Equation.DSMT4">
                  <p:embed/>
                </p:oleObj>
              </mc:Choice>
              <mc:Fallback>
                <p:oleObj name="Equation" r:id="rId14" imgW="4569101" imgH="3011508" progId="Equation.DSMT4">
                  <p:embed/>
                  <p:pic>
                    <p:nvPicPr>
                      <p:cNvPr id="0" name=""/>
                      <p:cNvPicPr/>
                      <p:nvPr/>
                    </p:nvPicPr>
                    <p:blipFill>
                      <a:blip r:embed="rId15"/>
                      <a:stretch>
                        <a:fillRect/>
                      </a:stretch>
                    </p:blipFill>
                    <p:spPr>
                      <a:xfrm>
                        <a:off x="1293813" y="3068960"/>
                        <a:ext cx="4568825" cy="30114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6D68142-383D-4371-99A1-35AD4868D338}"/>
              </a:ext>
            </a:extLst>
          </p:cNvPr>
          <p:cNvGraphicFramePr>
            <a:graphicFrameLocks noChangeAspect="1"/>
          </p:cNvGraphicFramePr>
          <p:nvPr>
            <p:extLst>
              <p:ext uri="{D42A27DB-BD31-4B8C-83A1-F6EECF244321}">
                <p14:modId xmlns:p14="http://schemas.microsoft.com/office/powerpoint/2010/main" val="3134404162"/>
              </p:ext>
            </p:extLst>
          </p:nvPr>
        </p:nvGraphicFramePr>
        <p:xfrm>
          <a:off x="6816080" y="2939884"/>
          <a:ext cx="3684587" cy="3013075"/>
        </p:xfrm>
        <a:graphic>
          <a:graphicData uri="http://schemas.openxmlformats.org/presentationml/2006/ole">
            <mc:AlternateContent xmlns:mc="http://schemas.openxmlformats.org/markup-compatibility/2006">
              <mc:Choice xmlns:v="urn:schemas-microsoft-com:vml" Requires="v">
                <p:oleObj spid="_x0000_s3273" name="Equation" r:id="rId16" imgW="3683795" imgH="3012948" progId="Equation.DSMT4">
                  <p:embed/>
                </p:oleObj>
              </mc:Choice>
              <mc:Fallback>
                <p:oleObj name="Equation" r:id="rId16" imgW="3683795" imgH="3012948" progId="Equation.DSMT4">
                  <p:embed/>
                  <p:pic>
                    <p:nvPicPr>
                      <p:cNvPr id="0" name=""/>
                      <p:cNvPicPr/>
                      <p:nvPr/>
                    </p:nvPicPr>
                    <p:blipFill>
                      <a:blip r:embed="rId17"/>
                      <a:stretch>
                        <a:fillRect/>
                      </a:stretch>
                    </p:blipFill>
                    <p:spPr>
                      <a:xfrm>
                        <a:off x="6816080" y="2939884"/>
                        <a:ext cx="3684587" cy="3013075"/>
                      </a:xfrm>
                      <a:prstGeom prst="rect">
                        <a:avLst/>
                      </a:prstGeom>
                    </p:spPr>
                  </p:pic>
                </p:oleObj>
              </mc:Fallback>
            </mc:AlternateContent>
          </a:graphicData>
        </a:graphic>
      </p:graphicFrame>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5BF6CE-2AAE-4615-B25B-48E0EFCF2110}"/>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4" name="文本框 3">
            <a:extLst>
              <a:ext uri="{FF2B5EF4-FFF2-40B4-BE49-F238E27FC236}">
                <a16:creationId xmlns:a16="http://schemas.microsoft.com/office/drawing/2014/main" id="{D3DD126F-C5E8-451B-89B2-479A40AF2FE0}"/>
              </a:ext>
            </a:extLst>
          </p:cNvPr>
          <p:cNvSpPr txBox="1"/>
          <p:nvPr/>
        </p:nvSpPr>
        <p:spPr>
          <a:xfrm>
            <a:off x="2135560" y="1970710"/>
            <a:ext cx="2664296" cy="369332"/>
          </a:xfrm>
          <a:prstGeom prst="rect">
            <a:avLst/>
          </a:prstGeom>
          <a:noFill/>
        </p:spPr>
        <p:txBody>
          <a:bodyPr wrap="square" rtlCol="0">
            <a:spAutoFit/>
          </a:bodyPr>
          <a:lstStyle/>
          <a:p>
            <a:r>
              <a:rPr lang="zh-CN" altLang="en-US" dirty="0"/>
              <a:t>贝叶斯信息准则：</a:t>
            </a:r>
          </a:p>
        </p:txBody>
      </p:sp>
      <p:graphicFrame>
        <p:nvGraphicFramePr>
          <p:cNvPr id="5" name="对象 4">
            <a:extLst>
              <a:ext uri="{FF2B5EF4-FFF2-40B4-BE49-F238E27FC236}">
                <a16:creationId xmlns:a16="http://schemas.microsoft.com/office/drawing/2014/main" id="{7B7C0138-D47E-4893-AFA5-793F1E3728AE}"/>
              </a:ext>
            </a:extLst>
          </p:cNvPr>
          <p:cNvGraphicFramePr>
            <a:graphicFrameLocks noChangeAspect="1"/>
          </p:cNvGraphicFramePr>
          <p:nvPr>
            <p:extLst>
              <p:ext uri="{D42A27DB-BD31-4B8C-83A1-F6EECF244321}">
                <p14:modId xmlns:p14="http://schemas.microsoft.com/office/powerpoint/2010/main" val="1479617002"/>
              </p:ext>
            </p:extLst>
          </p:nvPr>
        </p:nvGraphicFramePr>
        <p:xfrm>
          <a:off x="3791744" y="2340042"/>
          <a:ext cx="2411025" cy="415694"/>
        </p:xfrm>
        <a:graphic>
          <a:graphicData uri="http://schemas.openxmlformats.org/presentationml/2006/ole">
            <mc:AlternateContent xmlns:mc="http://schemas.openxmlformats.org/markup-compatibility/2006">
              <mc:Choice xmlns:v="urn:schemas-microsoft-com:vml" Requires="v">
                <p:oleObj spid="_x0000_s7185"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3791744" y="2340042"/>
                        <a:ext cx="2411025" cy="41569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DBBD2F8-8C88-449A-83EC-67D35C4206B3}"/>
                  </a:ext>
                </a:extLst>
              </p:cNvPr>
              <p:cNvSpPr txBox="1"/>
              <p:nvPr/>
            </p:nvSpPr>
            <p:spPr>
              <a:xfrm>
                <a:off x="2135560" y="2822114"/>
                <a:ext cx="6984776" cy="2585323"/>
              </a:xfrm>
              <a:prstGeom prst="rect">
                <a:avLst/>
              </a:prstGeom>
              <a:noFill/>
            </p:spPr>
            <p:txBody>
              <a:bodyPr wrap="square" rtlCol="0">
                <a:spAutoFit/>
              </a:bodyPr>
              <a:lstStyle/>
              <a:p>
                <a:r>
                  <a:rPr lang="en-US" altLang="zh-CN" dirty="0"/>
                  <a:t>     </a:t>
                </a:r>
                <a:r>
                  <a:rPr lang="zh-CN" altLang="en-US" dirty="0"/>
                  <a:t>其中</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表示</m:t>
                    </m:r>
                  </m:oMath>
                </a14:m>
                <a:r>
                  <a:rPr lang="zh-CN" altLang="en-US" dirty="0"/>
                  <a:t>模型参数个数，</a:t>
                </a:r>
                <a14:m>
                  <m:oMath xmlns:m="http://schemas.openxmlformats.org/officeDocument/2006/math">
                    <m:r>
                      <a:rPr lang="en-US" altLang="zh-CN" b="0" i="1" smtClean="0">
                        <a:latin typeface="Cambria Math" panose="02040503050406030204" pitchFamily="18" charset="0"/>
                      </a:rPr>
                      <m:t>𝐿</m:t>
                    </m:r>
                    <m:r>
                      <a:rPr lang="zh-CN" altLang="en-US" i="1">
                        <a:latin typeface="Cambria Math" panose="02040503050406030204" pitchFamily="18" charset="0"/>
                      </a:rPr>
                      <m:t>表示</m:t>
                    </m:r>
                  </m:oMath>
                </a14:m>
                <a:r>
                  <a:rPr lang="zh-CN" altLang="en-US" dirty="0"/>
                  <a:t>样本数据关于模型参数的似然函数，</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表示</m:t>
                    </m:r>
                  </m:oMath>
                </a14:m>
                <a:r>
                  <a:rPr lang="zh-CN" altLang="en-US" dirty="0"/>
                  <a:t>样本数量。</a:t>
                </a:r>
                <a:endParaRPr lang="en-US" altLang="zh-CN" dirty="0"/>
              </a:p>
              <a:p>
                <a:r>
                  <a:rPr lang="en-US" altLang="zh-CN" dirty="0"/>
                  <a:t>      </a:t>
                </a:r>
                <a:r>
                  <a:rPr lang="zh-CN" altLang="en-US" dirty="0"/>
                  <a:t>很多参数估计问题都采用似然函数作为目标函数，当训练数据足够多时，以提高模型复杂度为代价可以不断提高模型精度，但会带来一个机器学习中非常普遍的问题</a:t>
                </a:r>
                <a:r>
                  <a:rPr lang="en-US" altLang="zh-CN" dirty="0"/>
                  <a:t>——</a:t>
                </a:r>
                <a:r>
                  <a:rPr lang="zh-CN" altLang="en-US" dirty="0"/>
                  <a:t>过拟合。所以，模型选择问题必须在模型复杂度与模型对数据集描述能力（即似然函数）之间寻求最佳平衡。</a:t>
                </a:r>
              </a:p>
              <a:p>
                <a:r>
                  <a:rPr lang="zh-CN" altLang="en-US" dirty="0"/>
                  <a:t>       贝叶斯信息准则就是通过</a:t>
                </a:r>
                <a:r>
                  <a:rPr lang="zh-CN" altLang="en-US" b="1" dirty="0"/>
                  <a:t>加入模型复杂度的惩罚项来避免过拟合问题。</a:t>
                </a:r>
              </a:p>
            </p:txBody>
          </p:sp>
        </mc:Choice>
        <mc:Fallback>
          <p:sp>
            <p:nvSpPr>
              <p:cNvPr id="6" name="文本框 5">
                <a:extLst>
                  <a:ext uri="{FF2B5EF4-FFF2-40B4-BE49-F238E27FC236}">
                    <a16:creationId xmlns:a16="http://schemas.microsoft.com/office/drawing/2014/main" id="{3DBBD2F8-8C88-449A-83EC-67D35C4206B3}"/>
                  </a:ext>
                </a:extLst>
              </p:cNvPr>
              <p:cNvSpPr txBox="1">
                <a:spLocks noRot="1" noChangeAspect="1" noMove="1" noResize="1" noEditPoints="1" noAdjustHandles="1" noChangeArrowheads="1" noChangeShapeType="1" noTextEdit="1"/>
              </p:cNvSpPr>
              <p:nvPr/>
            </p:nvSpPr>
            <p:spPr>
              <a:xfrm>
                <a:off x="2135560" y="2822114"/>
                <a:ext cx="6984776" cy="2585323"/>
              </a:xfrm>
              <a:prstGeom prst="rect">
                <a:avLst/>
              </a:prstGeom>
              <a:blipFill>
                <a:blip r:embed="rId5"/>
                <a:stretch>
                  <a:fillRect l="-698" t="-2123" r="-785" b="-2123"/>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19CBA96C-13EC-44A1-84D6-B9B4017ADD10}"/>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4" name="矩形: 圆角 3">
            <a:extLst>
              <a:ext uri="{FF2B5EF4-FFF2-40B4-BE49-F238E27FC236}">
                <a16:creationId xmlns:a16="http://schemas.microsoft.com/office/drawing/2014/main" id="{843301AD-3408-4B03-9E3A-D37D5A9CE51D}"/>
              </a:ext>
            </a:extLst>
          </p:cNvPr>
          <p:cNvSpPr/>
          <p:nvPr/>
        </p:nvSpPr>
        <p:spPr>
          <a:xfrm>
            <a:off x="40736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训练数据</a:t>
            </a:r>
          </a:p>
        </p:txBody>
      </p:sp>
      <p:sp>
        <p:nvSpPr>
          <p:cNvPr id="7" name="矩形: 圆角 6">
            <a:extLst>
              <a:ext uri="{FF2B5EF4-FFF2-40B4-BE49-F238E27FC236}">
                <a16:creationId xmlns:a16="http://schemas.microsoft.com/office/drawing/2014/main" id="{3371D917-6D08-4961-A636-9EDFD693DA97}"/>
              </a:ext>
            </a:extLst>
          </p:cNvPr>
          <p:cNvSpPr/>
          <p:nvPr/>
        </p:nvSpPr>
        <p:spPr>
          <a:xfrm>
            <a:off x="2639616" y="2474610"/>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模型一</a:t>
            </a:r>
          </a:p>
        </p:txBody>
      </p:sp>
      <p:sp>
        <p:nvSpPr>
          <p:cNvPr id="9" name="矩形: 圆角 8">
            <a:extLst>
              <a:ext uri="{FF2B5EF4-FFF2-40B4-BE49-F238E27FC236}">
                <a16:creationId xmlns:a16="http://schemas.microsoft.com/office/drawing/2014/main" id="{3371D917-6D08-4961-A636-9EDFD693DA97}"/>
              </a:ext>
            </a:extLst>
          </p:cNvPr>
          <p:cNvSpPr/>
          <p:nvPr/>
        </p:nvSpPr>
        <p:spPr>
          <a:xfrm>
            <a:off x="261272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10" name="矩形: 圆角 9">
            <a:extLst>
              <a:ext uri="{FF2B5EF4-FFF2-40B4-BE49-F238E27FC236}">
                <a16:creationId xmlns:a16="http://schemas.microsoft.com/office/drawing/2014/main" id="{40FC542E-4468-4E0A-ABEB-63FB060DECEB}"/>
              </a:ext>
            </a:extLst>
          </p:cNvPr>
          <p:cNvSpPr/>
          <p:nvPr/>
        </p:nvSpPr>
        <p:spPr>
          <a:xfrm>
            <a:off x="2639616"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模型</a:t>
            </a:r>
            <a:r>
              <a:rPr lang="en-US" altLang="zh-CN" dirty="0"/>
              <a:t>n</a:t>
            </a:r>
            <a:endParaRPr lang="zh-CN" altLang="en-US" dirty="0"/>
          </a:p>
        </p:txBody>
      </p:sp>
      <p:cxnSp>
        <p:nvCxnSpPr>
          <p:cNvPr id="16" name="直接箭头连接符 15">
            <a:extLst>
              <a:ext uri="{FF2B5EF4-FFF2-40B4-BE49-F238E27FC236}">
                <a16:creationId xmlns:a16="http://schemas.microsoft.com/office/drawing/2014/main" id="{8E3E216E-8CFA-433B-B174-25C6B277777B}"/>
              </a:ext>
            </a:extLst>
          </p:cNvPr>
          <p:cNvCxnSpPr>
            <a:stCxn id="4" idx="3"/>
            <a:endCxn id="7" idx="1"/>
          </p:cNvCxnSpPr>
          <p:nvPr/>
        </p:nvCxnSpPr>
        <p:spPr>
          <a:xfrm flipV="1">
            <a:off x="1631504" y="2762642"/>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18B53F-737F-4B44-BB6B-B0DCE5B27790}"/>
              </a:ext>
            </a:extLst>
          </p:cNvPr>
          <p:cNvCxnSpPr>
            <a:stCxn id="4" idx="3"/>
            <a:endCxn id="9" idx="1"/>
          </p:cNvCxnSpPr>
          <p:nvPr/>
        </p:nvCxnSpPr>
        <p:spPr>
          <a:xfrm>
            <a:off x="1631504" y="3893573"/>
            <a:ext cx="981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FED0E3-48BB-4D8F-9EC5-DF2B297E309B}"/>
              </a:ext>
            </a:extLst>
          </p:cNvPr>
          <p:cNvCxnSpPr>
            <a:stCxn id="4" idx="3"/>
            <a:endCxn id="10" idx="1"/>
          </p:cNvCxnSpPr>
          <p:nvPr/>
        </p:nvCxnSpPr>
        <p:spPr>
          <a:xfrm>
            <a:off x="1631504" y="3893573"/>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7754D864-4EDE-43EE-B7E9-9446C58EF13B}"/>
              </a:ext>
            </a:extLst>
          </p:cNvPr>
          <p:cNvSpPr/>
          <p:nvPr/>
        </p:nvSpPr>
        <p:spPr>
          <a:xfrm>
            <a:off x="4799856" y="2322793"/>
            <a:ext cx="1296144" cy="287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基数分布参数</a:t>
            </a:r>
          </a:p>
        </p:txBody>
      </p:sp>
      <p:sp>
        <p:nvSpPr>
          <p:cNvPr id="24" name="矩形: 圆角 23">
            <a:extLst>
              <a:ext uri="{FF2B5EF4-FFF2-40B4-BE49-F238E27FC236}">
                <a16:creationId xmlns:a16="http://schemas.microsoft.com/office/drawing/2014/main" id="{76F66858-1247-42B4-A6CE-129DE555FFD5}"/>
              </a:ext>
            </a:extLst>
          </p:cNvPr>
          <p:cNvSpPr/>
          <p:nvPr/>
        </p:nvSpPr>
        <p:spPr>
          <a:xfrm>
            <a:off x="4799856" y="2937613"/>
            <a:ext cx="1296144" cy="312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特征分布参数</a:t>
            </a:r>
          </a:p>
        </p:txBody>
      </p:sp>
      <p:sp>
        <p:nvSpPr>
          <p:cNvPr id="39" name="文本框 38">
            <a:extLst>
              <a:ext uri="{FF2B5EF4-FFF2-40B4-BE49-F238E27FC236}">
                <a16:creationId xmlns:a16="http://schemas.microsoft.com/office/drawing/2014/main" id="{9EB3E516-3260-47A6-AA66-07165CAF451E}"/>
              </a:ext>
            </a:extLst>
          </p:cNvPr>
          <p:cNvSpPr txBox="1"/>
          <p:nvPr/>
        </p:nvSpPr>
        <p:spPr>
          <a:xfrm>
            <a:off x="4331804" y="2223611"/>
            <a:ext cx="504056" cy="276999"/>
          </a:xfrm>
          <a:prstGeom prst="rect">
            <a:avLst/>
          </a:prstGeom>
          <a:noFill/>
        </p:spPr>
        <p:txBody>
          <a:bodyPr wrap="square" rtlCol="0">
            <a:spAutoFit/>
          </a:bodyPr>
          <a:lstStyle/>
          <a:p>
            <a:r>
              <a:rPr lang="en-US" altLang="zh-CN" sz="1200" dirty="0"/>
              <a:t>MLE</a:t>
            </a:r>
            <a:endParaRPr lang="zh-CN" altLang="en-US" sz="1200" dirty="0"/>
          </a:p>
        </p:txBody>
      </p:sp>
      <p:sp>
        <p:nvSpPr>
          <p:cNvPr id="40" name="文本框 39">
            <a:extLst>
              <a:ext uri="{FF2B5EF4-FFF2-40B4-BE49-F238E27FC236}">
                <a16:creationId xmlns:a16="http://schemas.microsoft.com/office/drawing/2014/main" id="{0FF236BB-762D-464C-AE04-F25205712DCF}"/>
              </a:ext>
            </a:extLst>
          </p:cNvPr>
          <p:cNvSpPr txBox="1"/>
          <p:nvPr/>
        </p:nvSpPr>
        <p:spPr>
          <a:xfrm>
            <a:off x="4260348" y="2656780"/>
            <a:ext cx="791720" cy="461665"/>
          </a:xfrm>
          <a:prstGeom prst="rect">
            <a:avLst/>
          </a:prstGeom>
          <a:noFill/>
        </p:spPr>
        <p:txBody>
          <a:bodyPr wrap="square" rtlCol="0">
            <a:spAutoFit/>
          </a:bodyPr>
          <a:lstStyle/>
          <a:p>
            <a:r>
              <a:rPr lang="en-US" altLang="zh-CN" sz="1200" dirty="0"/>
              <a:t>Gibbs</a:t>
            </a:r>
            <a:r>
              <a:rPr lang="zh-CN" altLang="en-US" sz="1200" dirty="0"/>
              <a:t>参数采样</a:t>
            </a:r>
          </a:p>
        </p:txBody>
      </p:sp>
      <p:cxnSp>
        <p:nvCxnSpPr>
          <p:cNvPr id="51" name="连接符: 肘形 50">
            <a:extLst>
              <a:ext uri="{FF2B5EF4-FFF2-40B4-BE49-F238E27FC236}">
                <a16:creationId xmlns:a16="http://schemas.microsoft.com/office/drawing/2014/main" id="{27692408-3BEF-41FF-B9A0-6F4828A457F3}"/>
              </a:ext>
            </a:extLst>
          </p:cNvPr>
          <p:cNvCxnSpPr>
            <a:cxnSpLocks/>
            <a:stCxn id="7" idx="3"/>
            <a:endCxn id="23" idx="1"/>
          </p:cNvCxnSpPr>
          <p:nvPr/>
        </p:nvCxnSpPr>
        <p:spPr>
          <a:xfrm flipV="1">
            <a:off x="3863752" y="2466458"/>
            <a:ext cx="936104" cy="296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14F2D43-16EA-43A1-A785-25F7D28F8A07}"/>
              </a:ext>
            </a:extLst>
          </p:cNvPr>
          <p:cNvCxnSpPr>
            <a:stCxn id="7" idx="3"/>
          </p:cNvCxnSpPr>
          <p:nvPr/>
        </p:nvCxnSpPr>
        <p:spPr>
          <a:xfrm>
            <a:off x="3863752" y="2762642"/>
            <a:ext cx="936104" cy="331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B19F0953-3D64-42A9-AAD4-9CBDBA2995F4}"/>
              </a:ext>
            </a:extLst>
          </p:cNvPr>
          <p:cNvSpPr/>
          <p:nvPr/>
        </p:nvSpPr>
        <p:spPr>
          <a:xfrm>
            <a:off x="6816080" y="2374055"/>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学习得到的模型一</a:t>
            </a:r>
          </a:p>
        </p:txBody>
      </p:sp>
      <p:cxnSp>
        <p:nvCxnSpPr>
          <p:cNvPr id="57" name="连接符: 肘形 56">
            <a:extLst>
              <a:ext uri="{FF2B5EF4-FFF2-40B4-BE49-F238E27FC236}">
                <a16:creationId xmlns:a16="http://schemas.microsoft.com/office/drawing/2014/main" id="{9E6C41EA-BCB1-40D2-AA6E-AD8C93E61C93}"/>
              </a:ext>
            </a:extLst>
          </p:cNvPr>
          <p:cNvCxnSpPr>
            <a:stCxn id="23" idx="3"/>
            <a:endCxn id="55" idx="1"/>
          </p:cNvCxnSpPr>
          <p:nvPr/>
        </p:nvCxnSpPr>
        <p:spPr>
          <a:xfrm>
            <a:off x="6096000" y="2466458"/>
            <a:ext cx="720080" cy="2674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172B9656-0327-4555-B871-DAAE282BB108}"/>
              </a:ext>
            </a:extLst>
          </p:cNvPr>
          <p:cNvCxnSpPr>
            <a:stCxn id="24" idx="3"/>
            <a:endCxn id="55" idx="1"/>
          </p:cNvCxnSpPr>
          <p:nvPr/>
        </p:nvCxnSpPr>
        <p:spPr>
          <a:xfrm flipV="1">
            <a:off x="6096000" y="2733919"/>
            <a:ext cx="720080" cy="359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DED0911-3905-46EB-9468-BE4B3C642985}"/>
              </a:ext>
            </a:extLst>
          </p:cNvPr>
          <p:cNvSpPr/>
          <p:nvPr/>
        </p:nvSpPr>
        <p:spPr>
          <a:xfrm>
            <a:off x="481973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7" name="矩形: 圆角 66">
            <a:extLst>
              <a:ext uri="{FF2B5EF4-FFF2-40B4-BE49-F238E27FC236}">
                <a16:creationId xmlns:a16="http://schemas.microsoft.com/office/drawing/2014/main" id="{D4892750-177B-4177-ABD5-71F647A5B135}"/>
              </a:ext>
            </a:extLst>
          </p:cNvPr>
          <p:cNvSpPr/>
          <p:nvPr/>
        </p:nvSpPr>
        <p:spPr>
          <a:xfrm>
            <a:off x="4819738"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8" name="矩形: 圆角 67">
            <a:extLst>
              <a:ext uri="{FF2B5EF4-FFF2-40B4-BE49-F238E27FC236}">
                <a16:creationId xmlns:a16="http://schemas.microsoft.com/office/drawing/2014/main" id="{547FFF04-435E-4703-AC92-C1EDAF9A4D0F}"/>
              </a:ext>
            </a:extLst>
          </p:cNvPr>
          <p:cNvSpPr/>
          <p:nvPr/>
        </p:nvSpPr>
        <p:spPr>
          <a:xfrm>
            <a:off x="6816080"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70" name="矩形: 圆角 69">
            <a:extLst>
              <a:ext uri="{FF2B5EF4-FFF2-40B4-BE49-F238E27FC236}">
                <a16:creationId xmlns:a16="http://schemas.microsoft.com/office/drawing/2014/main" id="{FC0F63E7-5185-4FD5-8D6C-15F34210C8E6}"/>
              </a:ext>
            </a:extLst>
          </p:cNvPr>
          <p:cNvSpPr/>
          <p:nvPr/>
        </p:nvSpPr>
        <p:spPr>
          <a:xfrm>
            <a:off x="6816080" y="4664640"/>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a:t>
            </a:r>
            <a:r>
              <a:rPr lang="en-US" altLang="zh-CN" dirty="0"/>
              <a:t>n</a:t>
            </a:r>
            <a:endParaRPr lang="zh-CN" altLang="en-US" dirty="0"/>
          </a:p>
        </p:txBody>
      </p:sp>
      <p:cxnSp>
        <p:nvCxnSpPr>
          <p:cNvPr id="72" name="直接箭头连接符 71">
            <a:extLst>
              <a:ext uri="{FF2B5EF4-FFF2-40B4-BE49-F238E27FC236}">
                <a16:creationId xmlns:a16="http://schemas.microsoft.com/office/drawing/2014/main" id="{BA83E086-3FE5-477F-B171-CF718D2D9027}"/>
              </a:ext>
            </a:extLst>
          </p:cNvPr>
          <p:cNvCxnSpPr>
            <a:cxnSpLocks/>
            <a:stCxn id="9" idx="3"/>
            <a:endCxn id="66" idx="1"/>
          </p:cNvCxnSpPr>
          <p:nvPr/>
        </p:nvCxnSpPr>
        <p:spPr>
          <a:xfrm>
            <a:off x="3836864" y="3893573"/>
            <a:ext cx="98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13A2ED1-3F23-492C-8248-9C2B4465EAE5}"/>
              </a:ext>
            </a:extLst>
          </p:cNvPr>
          <p:cNvCxnSpPr>
            <a:stCxn id="10" idx="3"/>
            <a:endCxn id="67" idx="1"/>
          </p:cNvCxnSpPr>
          <p:nvPr/>
        </p:nvCxnSpPr>
        <p:spPr>
          <a:xfrm>
            <a:off x="3863752" y="5024504"/>
            <a:ext cx="95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0FEE120-A723-42AD-8651-DB9E784E458C}"/>
              </a:ext>
            </a:extLst>
          </p:cNvPr>
          <p:cNvCxnSpPr>
            <a:stCxn id="66" idx="3"/>
            <a:endCxn id="68" idx="1"/>
          </p:cNvCxnSpPr>
          <p:nvPr/>
        </p:nvCxnSpPr>
        <p:spPr>
          <a:xfrm>
            <a:off x="6043874" y="3893573"/>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639859-E7DA-4E29-B0B3-D041B4809948}"/>
              </a:ext>
            </a:extLst>
          </p:cNvPr>
          <p:cNvCxnSpPr>
            <a:stCxn id="67" idx="3"/>
            <a:endCxn id="70" idx="1"/>
          </p:cNvCxnSpPr>
          <p:nvPr/>
        </p:nvCxnSpPr>
        <p:spPr>
          <a:xfrm>
            <a:off x="6043874" y="5024504"/>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83A3AC45-BE79-426C-84A9-3D59C41E584F}"/>
              </a:ext>
            </a:extLst>
          </p:cNvPr>
          <p:cNvSpPr/>
          <p:nvPr/>
        </p:nvSpPr>
        <p:spPr>
          <a:xfrm>
            <a:off x="8904312"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BIC</a:t>
            </a:r>
            <a:endParaRPr lang="zh-CN" altLang="en-US" dirty="0"/>
          </a:p>
        </p:txBody>
      </p:sp>
      <p:sp>
        <p:nvSpPr>
          <p:cNvPr id="96" name="矩形: 圆角 95">
            <a:extLst>
              <a:ext uri="{FF2B5EF4-FFF2-40B4-BE49-F238E27FC236}">
                <a16:creationId xmlns:a16="http://schemas.microsoft.com/office/drawing/2014/main" id="{D0BF88C9-1A05-47DA-BDB5-EDF61E88C9CE}"/>
              </a:ext>
            </a:extLst>
          </p:cNvPr>
          <p:cNvSpPr/>
          <p:nvPr/>
        </p:nvSpPr>
        <p:spPr>
          <a:xfrm>
            <a:off x="10632504"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最优模型</a:t>
            </a:r>
          </a:p>
        </p:txBody>
      </p:sp>
      <p:cxnSp>
        <p:nvCxnSpPr>
          <p:cNvPr id="98" name="直接箭头连接符 97">
            <a:extLst>
              <a:ext uri="{FF2B5EF4-FFF2-40B4-BE49-F238E27FC236}">
                <a16:creationId xmlns:a16="http://schemas.microsoft.com/office/drawing/2014/main" id="{B64225A5-C38F-4B8E-9BA6-79A67AFDF010}"/>
              </a:ext>
            </a:extLst>
          </p:cNvPr>
          <p:cNvCxnSpPr>
            <a:stCxn id="89" idx="3"/>
            <a:endCxn id="96" idx="1"/>
          </p:cNvCxnSpPr>
          <p:nvPr/>
        </p:nvCxnSpPr>
        <p:spPr>
          <a:xfrm>
            <a:off x="10128448" y="3891848"/>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5D009E-CF6D-438C-AA4E-6CB62FD46FAC}"/>
              </a:ext>
            </a:extLst>
          </p:cNvPr>
          <p:cNvCxnSpPr/>
          <p:nvPr/>
        </p:nvCxnSpPr>
        <p:spPr>
          <a:xfrm>
            <a:off x="2423592"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04F1118-68EB-4D5B-895B-5929109509B8}"/>
              </a:ext>
            </a:extLst>
          </p:cNvPr>
          <p:cNvCxnSpPr/>
          <p:nvPr/>
        </p:nvCxnSpPr>
        <p:spPr>
          <a:xfrm>
            <a:off x="4007768"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3724E19-8DC4-40FF-B482-AFCA77EF1E7F}"/>
              </a:ext>
            </a:extLst>
          </p:cNvPr>
          <p:cNvCxnSpPr/>
          <p:nvPr/>
        </p:nvCxnSpPr>
        <p:spPr>
          <a:xfrm>
            <a:off x="2423592" y="2055644"/>
            <a:ext cx="1584176" cy="0"/>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BA3C15-8E88-4E66-B4E0-A17B1E458D3D}"/>
              </a:ext>
            </a:extLst>
          </p:cNvPr>
          <p:cNvCxnSpPr/>
          <p:nvPr/>
        </p:nvCxnSpPr>
        <p:spPr>
          <a:xfrm>
            <a:off x="2423592" y="5728052"/>
            <a:ext cx="1584176" cy="0"/>
          </a:xfrm>
          <a:prstGeom prst="line">
            <a:avLst/>
          </a:prstGeom>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24676F47-579E-448C-B61D-04327BC74D3C}"/>
              </a:ext>
            </a:extLst>
          </p:cNvPr>
          <p:cNvSpPr txBox="1"/>
          <p:nvPr/>
        </p:nvSpPr>
        <p:spPr>
          <a:xfrm>
            <a:off x="2279576" y="5881511"/>
            <a:ext cx="1944215" cy="646331"/>
          </a:xfrm>
          <a:prstGeom prst="rect">
            <a:avLst/>
          </a:prstGeom>
          <a:noFill/>
        </p:spPr>
        <p:txBody>
          <a:bodyPr wrap="square" rtlCol="0">
            <a:spAutoFit/>
          </a:bodyPr>
          <a:lstStyle/>
          <a:p>
            <a:r>
              <a:rPr lang="en-US" altLang="zh-CN" dirty="0"/>
              <a:t>n</a:t>
            </a:r>
            <a:r>
              <a:rPr lang="zh-CN" altLang="en-US" dirty="0"/>
              <a:t>个模型复杂度不同</a:t>
            </a:r>
            <a:r>
              <a:rPr lang="en-US" altLang="zh-CN" sz="1800" b="1" i="1" dirty="0"/>
              <a:t>IID-cluster</a:t>
            </a:r>
            <a:r>
              <a:rPr lang="zh-CN" altLang="en-US" sz="1800" dirty="0"/>
              <a:t>模型</a:t>
            </a:r>
            <a:endParaRPr lang="zh-CN" altLang="en-US" dirty="0"/>
          </a:p>
        </p:txBody>
      </p:sp>
      <p:cxnSp>
        <p:nvCxnSpPr>
          <p:cNvPr id="121" name="直接箭头连接符 120">
            <a:extLst>
              <a:ext uri="{FF2B5EF4-FFF2-40B4-BE49-F238E27FC236}">
                <a16:creationId xmlns:a16="http://schemas.microsoft.com/office/drawing/2014/main" id="{FB8D6F4A-3806-460F-AED3-FBA144832462}"/>
              </a:ext>
            </a:extLst>
          </p:cNvPr>
          <p:cNvCxnSpPr>
            <a:stCxn id="55" idx="3"/>
          </p:cNvCxnSpPr>
          <p:nvPr/>
        </p:nvCxnSpPr>
        <p:spPr>
          <a:xfrm>
            <a:off x="8040216" y="2733919"/>
            <a:ext cx="864096" cy="86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CED391-86D4-4E24-ACAB-9B2D6D1F77F0}"/>
              </a:ext>
            </a:extLst>
          </p:cNvPr>
          <p:cNvCxnSpPr>
            <a:stCxn id="70" idx="3"/>
          </p:cNvCxnSpPr>
          <p:nvPr/>
        </p:nvCxnSpPr>
        <p:spPr>
          <a:xfrm flipV="1">
            <a:off x="8040216" y="4179880"/>
            <a:ext cx="864096" cy="84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20329C2-AB9E-4C30-9334-2DDB464AF5BE}"/>
              </a:ext>
            </a:extLst>
          </p:cNvPr>
          <p:cNvCxnSpPr>
            <a:stCxn id="68" idx="3"/>
            <a:endCxn id="89" idx="1"/>
          </p:cNvCxnSpPr>
          <p:nvPr/>
        </p:nvCxnSpPr>
        <p:spPr>
          <a:xfrm flipV="1">
            <a:off x="8040216" y="3891848"/>
            <a:ext cx="864096" cy="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对象 125">
            <a:extLst>
              <a:ext uri="{FF2B5EF4-FFF2-40B4-BE49-F238E27FC236}">
                <a16:creationId xmlns:a16="http://schemas.microsoft.com/office/drawing/2014/main" id="{E3F75407-6EEA-4F43-AEB2-5F73410821B0}"/>
              </a:ext>
            </a:extLst>
          </p:cNvPr>
          <p:cNvGraphicFramePr>
            <a:graphicFrameLocks noChangeAspect="1"/>
          </p:cNvGraphicFramePr>
          <p:nvPr>
            <p:extLst>
              <p:ext uri="{D42A27DB-BD31-4B8C-83A1-F6EECF244321}">
                <p14:modId xmlns:p14="http://schemas.microsoft.com/office/powerpoint/2010/main" val="3043493927"/>
              </p:ext>
            </p:extLst>
          </p:nvPr>
        </p:nvGraphicFramePr>
        <p:xfrm>
          <a:off x="8543721" y="1651197"/>
          <a:ext cx="3191413" cy="1529525"/>
        </p:xfrm>
        <a:graphic>
          <a:graphicData uri="http://schemas.openxmlformats.org/presentationml/2006/ole">
            <mc:AlternateContent xmlns:mc="http://schemas.openxmlformats.org/markup-compatibility/2006">
              <mc:Choice xmlns:v="urn:schemas-microsoft-com:vml" Requires="v">
                <p:oleObj spid="_x0000_s8206" name="Equation" r:id="rId4" imgW="2755800" imgH="1320480" progId="Equation.DSMT4">
                  <p:embed/>
                </p:oleObj>
              </mc:Choice>
              <mc:Fallback>
                <p:oleObj name="Equation" r:id="rId4" imgW="2755800" imgH="1320480" progId="Equation.DSMT4">
                  <p:embed/>
                  <p:pic>
                    <p:nvPicPr>
                      <p:cNvPr id="0" name=""/>
                      <p:cNvPicPr/>
                      <p:nvPr/>
                    </p:nvPicPr>
                    <p:blipFill>
                      <a:blip r:embed="rId5"/>
                      <a:stretch>
                        <a:fillRect/>
                      </a:stretch>
                    </p:blipFill>
                    <p:spPr>
                      <a:xfrm>
                        <a:off x="8543721" y="1651197"/>
                        <a:ext cx="3191413" cy="1529525"/>
                      </a:xfrm>
                      <a:prstGeom prst="rect">
                        <a:avLst/>
                      </a:prstGeom>
                    </p:spPr>
                  </p:pic>
                </p:oleObj>
              </mc:Fallback>
            </mc:AlternateContent>
          </a:graphicData>
        </a:graphic>
      </p:graphicFrame>
      <p:graphicFrame>
        <p:nvGraphicFramePr>
          <p:cNvPr id="127" name="表格 126">
            <a:extLst>
              <a:ext uri="{FF2B5EF4-FFF2-40B4-BE49-F238E27FC236}">
                <a16:creationId xmlns:a16="http://schemas.microsoft.com/office/drawing/2014/main" id="{22554575-F9BA-48D5-9C83-1349E39BDBB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9931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4732</TotalTime>
  <Words>957</Words>
  <Application>Microsoft Office PowerPoint</Application>
  <PresentationFormat>宽屏</PresentationFormat>
  <Paragraphs>166</Paragraphs>
  <Slides>16</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16</vt:i4>
      </vt:variant>
    </vt:vector>
  </HeadingPairs>
  <TitlesOfParts>
    <vt:vector size="28"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218</cp:revision>
  <dcterms:modified xsi:type="dcterms:W3CDTF">2020-11-27T15:19:55Z</dcterms:modified>
</cp:coreProperties>
</file>